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604" r:id="rId2"/>
    <p:sldId id="655" r:id="rId3"/>
    <p:sldId id="656" r:id="rId4"/>
    <p:sldId id="646" r:id="rId5"/>
    <p:sldId id="652" r:id="rId6"/>
    <p:sldId id="647" r:id="rId7"/>
    <p:sldId id="648" r:id="rId8"/>
    <p:sldId id="649" r:id="rId9"/>
    <p:sldId id="653" r:id="rId10"/>
    <p:sldId id="654" r:id="rId11"/>
    <p:sldId id="657" r:id="rId12"/>
    <p:sldId id="650" r:id="rId13"/>
    <p:sldId id="651" r:id="rId14"/>
    <p:sldId id="632" r:id="rId15"/>
    <p:sldId id="633" r:id="rId16"/>
    <p:sldId id="634" r:id="rId17"/>
    <p:sldId id="635" r:id="rId18"/>
    <p:sldId id="636" r:id="rId19"/>
    <p:sldId id="637" r:id="rId20"/>
    <p:sldId id="638" r:id="rId21"/>
    <p:sldId id="639" r:id="rId22"/>
    <p:sldId id="640" r:id="rId23"/>
    <p:sldId id="641" r:id="rId24"/>
    <p:sldId id="642" r:id="rId25"/>
    <p:sldId id="643" r:id="rId26"/>
    <p:sldId id="644" r:id="rId27"/>
    <p:sldId id="645" r:id="rId28"/>
    <p:sldId id="61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604"/>
            <p14:sldId id="655"/>
            <p14:sldId id="656"/>
            <p14:sldId id="646"/>
            <p14:sldId id="652"/>
            <p14:sldId id="647"/>
            <p14:sldId id="648"/>
            <p14:sldId id="649"/>
            <p14:sldId id="653"/>
            <p14:sldId id="654"/>
            <p14:sldId id="657"/>
            <p14:sldId id="650"/>
            <p14:sldId id="65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3253" autoAdjust="0"/>
  </p:normalViewPr>
  <p:slideViewPr>
    <p:cSldViewPr snapToGrid="0" snapToObjects="1">
      <p:cViewPr>
        <p:scale>
          <a:sx n="70" d="100"/>
          <a:sy n="70" d="100"/>
        </p:scale>
        <p:origin x="4248" y="18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9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7602-FC6D-47B3-8303-0444E3528500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0E5A-4647-481F-B074-CEF55F4F608F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517C-4658-450F-9150-2E654C24F281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E4AB-5EC5-4610-9FEC-76D2A354EFFE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4F5B-0848-4139-8748-621226509F41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F939-671F-4C8E-BD20-9DE43A233C57}" type="datetime1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94EE-5133-4437-884D-A0601578672B}" type="datetime1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76322-B0C9-40D3-A061-E35DD2E8964D}" type="datetime1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A2CF-8C0B-4B1E-8237-1244C45A5BAF}" type="datetime1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135C-F2C8-4C45-9C3F-DBF4D4DFFFE7}" type="datetime1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72D4-CA72-45B6-8E11-451D40938F52}" type="datetime1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1CBC2-0A18-4AF2-8F7E-F703164FF77F}" type="datetime1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roteomics2.ucsd.edu/ProteoSAFe/index.jsp?params=%7B%22workflow%22%3A%20%22LC_MZMINE2%22%2C%20%22desc%22%3A%20%22MZmine2%20Feature%20Finding%20-%20From%20GNPS%20LCMS%20Viewer%22%2C%20%22spec_on_server%22%3A%20%22f.MSV000086206/peak/mzml/S_N1.mzML%3Bf.MSV000086206/peak/mzml/S_N2.mzML%3Bf.MSV000086206/peak/mzml/S_N3.mzML%22%2C%20%22spec_on_server_group2%22%3A%20%22f.MSV000086206/peak/mzml/S_P1.mzML%3Bf.MSV000086206/peak/mzml/S_P2.mzML%3Bf.MSV000086206/peak/mzml/S_P3.mzML%22%2C%20%22MZMINE_BATCHPRESET%22%3A%20%22Generic_Batch_Base.xml%22%2C%20%22feature_finding_ppm%22%3A%20%2210%22%2C%20%22feature_finding_noise%22%3A%20%22100000%22%2C%20%22feature_finding_min_peak_rt%22%3A%20%220.05%22%2C%20%22feature_finding_max_peak_rt%22%3A%20%221.5%22%2C%20%22feature_finding_rt_tolerance%22%3A%20%220.1%22%7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proteomics2.ucsd.edu/ProteoSAFe/status.jsp?task=a63dde897a2347ba8864efbe4b40602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nps.ucsd.edu/ProteoSAFe/status.jsp?task=c3bdf3a172f9482bb734857640e1781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nps.ucsd.edu/ProteoSAFe/status.jsp?task=c3bdf3a172f9482bb734857640e1781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nps.ucsd.edu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-dataset-explorer.herokuapp.com/MSV000085618?dataset_accession=MSV000085618&amp;metadata_source=MASSIVE&amp;metadata_option=f.MSV000085618/updates/2020-06-22_scottjarmusch11_878f93e8/metadata/gnps_metadata.tsv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nps-lcms.ucsd.edu/#%7B%22usi%22%3A%20%22mzspec%3AMSV000085618%3Apeak/ED103_P1-D-8_01_3762.mzXML%5Cnmzspec%3AMSV000085618%3Apeak/ED104_P1-D-9_01_3763.mzXML%5Cnmzspec%3AMSV000085618%3Apeak/ED105_P1-A-1_01_3781.mzXML%22%2C%20%22usi2%22%3A%20%22mzspec%3AMSV000085618%3Apeak/ED24_P1-B-2_01_2171.mzXML%5Cnmzspec%3AMSV000085618%3Apeak/ED25_P1-B-3_01_2172.mzXML%5Cnmzspec%3AMSV000085618%3Apeak/ED26_P1-B-4_01_2173.mzXML%5Cnmzspec%3AMSV000085618%3Apeak/ED36_P1-C-3_01_2181.mzXML%5Cnmzspec%3AMSV000085618%3Apeak/ED37_P1-C-4_01_2182.mzXML%5Cnmzspec%3AMSV000085618%3Apeak/ED38_P1-C-5_01_2183.mzXML%22%7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-lcms.ucsd.edu/?xicmz=799.445&amp;xic_formula=&amp;xic_peptide=&amp;xic_tolerance=0.5&amp;xic_ppm_tolerance=10&amp;xic_tolerance_unit=Da&amp;xic_rt_window=2.5&amp;xic_norm=False&amp;xic_file_grouping=MZ&amp;xic_integration_type=AUC&amp;show_ms2_markers=True&amp;ms2_identifier=None&amp;show_lcms_2nd_map=False&amp;map_plot_zoom=%7b%7d&amp;polarity_filtering=None&amp;polarity_filtering2=None&amp;tic_option=TIC&amp;overlay_usi=None&amp;overlay_mz=row+m/z&amp;overlay_rt=row+retention+time&amp;overlay_color=&amp;overlay_size=&amp;overlay_hover=&amp;overlay_filter_column=&amp;overlay_filter_value=&amp;feature_finding_type=Off&amp;feature_finding_ppm=10&amp;feature_finding_noise=10000&amp;feature_finding_min_peak_rt=0.05&amp;feature_finding_max_peak_rt=1.5&amp;feature_finding_rt_tolerance=0.3&amp;sychronization_session_id=521a008d493f43b2adf5ebf15d9c7ccd#%7B%22usi%22%3A%20%22mzspec%3AMSV000085618%3Apeak/ED103_P1-D-8_01_3762.mzXML%5Cnmzspec%3AMSV000085618%3Apeak/ED104_P1-D-9_01_3763.mzXML%5Cnmzspec%3AMSV000085618%3Apeak/ED105_P1-A-1_01_3781.mzXML%22%2C%20%22usi2%22%3A%20%22mzspec%3AMSV000085618%3Apeak/ED24_P1-B-2_01_2171.mzXML%5Cnmzspec%3AMSV000085618%3Apeak/ED25_P1-B-3_01_2172.mzXML%5Cnmzspec%3AMSV000085618%3Apeak/ED26_P1-B-4_01_2173.mzXML%5Cnmzspec%3AMSV000085618%3Apeak/ED36_P1-C-3_01_2181.mzXML%5Cnmzspec%3AMSV000085618%3Apeak/ED37_P1-C-4_01_2182.mzXML%5Cnmzspec%3AMSV000085618%3Apeak/ED38_P1-C-5_01_2183.mzXML%22%7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5ecfcf81cb3c471698995b194d8246a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nps.ucsd.edu/ProteoSAFe/status.jsp?task=c3bdf3a172f9482bb734857640e1781b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nps-lcms.ucsd.edu/?usi=mzspec:GNPS:TASK-c3bdf3a172f9482bb734857640e1781b-f.MSV000086206/peak/mzml/S_N1.mzML:scan:1&amp;xicmz=482.124085108439&amp;xic_rt_window=7.13900761666667#%7B%7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nps-lcms.ucsd.edu/?usi=mzspec:GNPS:TASK-c3bdf3a172f9482bb734857640e1781b-f.MSV000086206/peak/mzml/S_N1.mzML:scan:1&amp;usi2=&amp;xicmz=482.124085108439;504&amp;xic_tolerance=0.5&amp;xic_rt_window=7.13900761666667&amp;xic_norm=True&amp;xic_file_grouping=FILE&amp;show_ms2_markers=True&amp;ms2_identifier=No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nps-lcms.ucsd.edu/?xicmz=482.1&amp;xic_formula=&amp;xic_peptide=&amp;xic_tolerance=0.5&amp;xic_ppm_tolerance=10&amp;xic_tolerance_unit=Da&amp;xic_rt_window=6.5-7.5&amp;xic_norm=False&amp;xic_file_grouping=FILE&amp;xic_integration_type=AUC&amp;show_ms2_markers=True&amp;ms2_identifier=None&amp;show_lcms_2nd_map=False&amp;map_plot_zoom=%7B%7D&amp;polarity_filtering=None&amp;polarity_filtering2=None&amp;tic_option=TIC&amp;overlay_usi=None&amp;overlay_mz=row+m%2Fz&amp;overlay_rt=row+retention+time&amp;overlay_color=&amp;overlay_size=&amp;overlay_hover=&amp;overlay_filter_column=&amp;overlay_filter_value=&amp;feature_finding_type=Off&amp;feature_finding_ppm=10&amp;feature_finding_noise=10000&amp;feature_finding_min_peak_rt=0.05&amp;feature_finding_max_peak_rt=1.5&amp;feature_finding_rt_tolerance=0.3&amp;sychronization_session_id=28a80ee1cbbd485da82fde9d8d209428#%7B%22usi%22%3A%20%22mzspec%3AGNPS%3ATASK-c3bdf3a172f9482bb734857640e1781b-f.MSV000086206/peak/mzml/S_N1.mzML%5Cnmzspec%3AGNPS%3ATASK-c3bdf3a172f9482bb734857640e1781b-f.MSV000086206/peak/mzml/S_N2.mzML%5Cnmzspec%3AGNPS%3ATASK-c3bdf3a172f9482bb734857640e1781b-f.MSV000086206/peak/mzml/S_N3.mzML%22%2C%20%22usi2%22%3A%20%22mzspec%3AGNPS%3ATASK-c3bdf3a172f9482bb734857640e1781b-f.MSV000086206/peak/mzml/S_P1.mzML%5Cnmzspec%3AGNPS%3ATASK-c3bdf3a172f9482bb734857640e1781b-f.MSV000086206/peak/mzml/S_P2.mzML%5Cnmzspec%3AGNPS%3ATASK-c3bdf3a172f9482bb734857640e1781b-f.MSV000086206/peak/mzml/S_P3.mzML%22%7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56526" y="1502761"/>
            <a:ext cx="7685589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GNPS – LCMS Dashboard</a:t>
            </a:r>
          </a:p>
          <a:p>
            <a:pPr algn="ctr"/>
            <a:r>
              <a:rPr lang="en-US" sz="3600" b="1" dirty="0"/>
              <a:t>HANDS ON</a:t>
            </a:r>
          </a:p>
        </p:txBody>
      </p:sp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PRESENTER NAMES </a:t>
            </a:r>
            <a:endParaRPr lang="en-US" sz="2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algn="ctr"/>
            <a:r>
              <a:rPr lang="en-US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18 - LCMS Dashboard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687" b="2257"/>
          <a:stretch/>
        </p:blipFill>
        <p:spPr>
          <a:xfrm>
            <a:off x="1246297" y="978736"/>
            <a:ext cx="6437647" cy="58792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 txBox="1">
            <a:spLocks/>
          </p:cNvSpPr>
          <p:nvPr/>
        </p:nvSpPr>
        <p:spPr>
          <a:xfrm>
            <a:off x="-609600" y="-60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FBMN through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18 - LCMS Dashboard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 txBox="1">
            <a:spLocks/>
          </p:cNvSpPr>
          <p:nvPr/>
        </p:nvSpPr>
        <p:spPr>
          <a:xfrm>
            <a:off x="-609600" y="-60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FBMN through Dashboard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9" y="1202480"/>
            <a:ext cx="6224588" cy="55189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20652" y="2380250"/>
            <a:ext cx="1760029" cy="177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7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Inspecting Feature Finding Results from FBMN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F1B8-FC23-4AC5-99FA-22B5BB5459E5}"/>
              </a:ext>
            </a:extLst>
          </p:cNvPr>
          <p:cNvSpPr txBox="1"/>
          <p:nvPr/>
        </p:nvSpPr>
        <p:spPr>
          <a:xfrm>
            <a:off x="7620000" y="5898634"/>
            <a:ext cx="158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AAB192-9F52-438E-B755-A8A2178E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936874"/>
            <a:ext cx="3556648" cy="934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C5CABC-FA43-4DCF-AB57-1F7884D39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2" y="3522867"/>
            <a:ext cx="6085236" cy="24655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5C5EAB-2B1F-4D57-A473-2920D45548BB}"/>
              </a:ext>
            </a:extLst>
          </p:cNvPr>
          <p:cNvSpPr txBox="1"/>
          <p:nvPr/>
        </p:nvSpPr>
        <p:spPr>
          <a:xfrm>
            <a:off x="129972" y="3153535"/>
            <a:ext cx="325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Listing All Features across all files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8EF81E-C3B2-4E3B-9283-0318FDB07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72" y="1936874"/>
            <a:ext cx="4572000" cy="9507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CEBC8-D8C3-4035-9BAB-5C2932059AF3}"/>
              </a:ext>
            </a:extLst>
          </p:cNvPr>
          <p:cNvSpPr txBox="1"/>
          <p:nvPr/>
        </p:nvSpPr>
        <p:spPr>
          <a:xfrm>
            <a:off x="129971" y="1590527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 Original </a:t>
            </a:r>
            <a:r>
              <a:rPr lang="en-US" dirty="0" err="1"/>
              <a:t>mzML</a:t>
            </a:r>
            <a:r>
              <a:rPr lang="en-US" dirty="0"/>
              <a:t> 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9E4A0D-2E82-4CCD-BFB2-9BD3F67FC9D9}"/>
              </a:ext>
            </a:extLst>
          </p:cNvPr>
          <p:cNvSpPr txBox="1"/>
          <p:nvPr/>
        </p:nvSpPr>
        <p:spPr>
          <a:xfrm>
            <a:off x="4994071" y="1590527"/>
            <a:ext cx="311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Feature Quant Details List</a:t>
            </a:r>
          </a:p>
        </p:txBody>
      </p:sp>
    </p:spTree>
    <p:extLst>
      <p:ext uri="{BB962C8B-B14F-4D97-AF65-F5344CB8AC3E}">
        <p14:creationId xmlns:p14="http://schemas.microsoft.com/office/powerpoint/2010/main" val="7984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Inspecting Feature Finding Results from FBMN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F1B8-FC23-4AC5-99FA-22B5BB5459E5}"/>
              </a:ext>
            </a:extLst>
          </p:cNvPr>
          <p:cNvSpPr txBox="1"/>
          <p:nvPr/>
        </p:nvSpPr>
        <p:spPr>
          <a:xfrm>
            <a:off x="7620000" y="5898634"/>
            <a:ext cx="158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C5CABC-FA43-4DCF-AB57-1F7884D3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2" y="1853869"/>
            <a:ext cx="4490418" cy="1819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5C5EAB-2B1F-4D57-A473-2920D45548BB}"/>
              </a:ext>
            </a:extLst>
          </p:cNvPr>
          <p:cNvSpPr txBox="1"/>
          <p:nvPr/>
        </p:nvSpPr>
        <p:spPr>
          <a:xfrm>
            <a:off x="81582" y="1484537"/>
            <a:ext cx="325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Listing All Features across all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9E6A1-B32A-4966-B054-F035C78E9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2" y="4148930"/>
            <a:ext cx="3961672" cy="18193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9046BA-1C7D-4D7F-BE53-8320760C58D7}"/>
              </a:ext>
            </a:extLst>
          </p:cNvPr>
          <p:cNvSpPr txBox="1"/>
          <p:nvPr/>
        </p:nvSpPr>
        <p:spPr>
          <a:xfrm>
            <a:off x="81582" y="3857902"/>
            <a:ext cx="469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Easily View Each Feature</a:t>
            </a:r>
          </a:p>
        </p:txBody>
      </p:sp>
    </p:spTree>
    <p:extLst>
      <p:ext uri="{BB962C8B-B14F-4D97-AF65-F5344CB8AC3E}">
        <p14:creationId xmlns:p14="http://schemas.microsoft.com/office/powerpoint/2010/main" val="29926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Validating Publications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248DA-8A21-47EF-9D9D-2E609F7C7C8C}"/>
              </a:ext>
            </a:extLst>
          </p:cNvPr>
          <p:cNvSpPr txBox="1"/>
          <p:nvPr/>
        </p:nvSpPr>
        <p:spPr>
          <a:xfrm>
            <a:off x="212834" y="5584299"/>
            <a:ext cx="4698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https://pubs.rsc.org/en/content/articlehtml/2020/mo/d0mo00084a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A620F-71E6-4393-B05A-31B74206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17" y="1417638"/>
            <a:ext cx="6645165" cy="38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Validating Publications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CD5DE-9538-4C77-9CAC-B5A093BC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226"/>
            <a:ext cx="9144000" cy="3603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E4B67-F633-47B3-9209-0B7F9FB32FC4}"/>
              </a:ext>
            </a:extLst>
          </p:cNvPr>
          <p:cNvSpPr txBox="1"/>
          <p:nvPr/>
        </p:nvSpPr>
        <p:spPr>
          <a:xfrm>
            <a:off x="0" y="5299592"/>
            <a:ext cx="9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 – </a:t>
            </a:r>
            <a:r>
              <a:rPr lang="en-US" b="0" i="0" dirty="0">
                <a:effectLst/>
                <a:latin typeface="Source Sans Pro" panose="020B0604020202020204" pitchFamily="34" charset="0"/>
              </a:rPr>
              <a:t>Summary of siderophores identified using </a:t>
            </a:r>
          </a:p>
          <a:p>
            <a:r>
              <a:rPr lang="en-US" b="0" i="0" dirty="0">
                <a:effectLst/>
                <a:latin typeface="Source Sans Pro" panose="020B0604020202020204" pitchFamily="34" charset="0"/>
              </a:rPr>
              <a:t>molecular networking and manual observations of the data (italicized identified in this study)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666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Validating Publications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176C22-B4D8-4F5C-BE0F-8B74DB36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5" y="1295068"/>
            <a:ext cx="6789427" cy="426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Browsing Dataset Files with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192E7-DE29-4953-926C-4D6B8C5E6EFC}"/>
              </a:ext>
            </a:extLst>
          </p:cNvPr>
          <p:cNvSpPr txBox="1"/>
          <p:nvPr/>
        </p:nvSpPr>
        <p:spPr>
          <a:xfrm>
            <a:off x="1151989" y="5809506"/>
            <a:ext cx="4700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MSV000085618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2313C-5E6B-4F6B-A1D4-1CF4B1DC0585}"/>
              </a:ext>
            </a:extLst>
          </p:cNvPr>
          <p:cNvSpPr txBox="1"/>
          <p:nvPr/>
        </p:nvSpPr>
        <p:spPr>
          <a:xfrm>
            <a:off x="303684" y="1321728"/>
            <a:ext cx="28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https://gnps.ucsd.edu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55AF06-84D6-4867-A8C9-E5955392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262"/>
            <a:ext cx="9144000" cy="35054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ABF93C0-079B-448F-986F-BD54F97722DF}"/>
              </a:ext>
            </a:extLst>
          </p:cNvPr>
          <p:cNvSpPr/>
          <p:nvPr/>
        </p:nvSpPr>
        <p:spPr>
          <a:xfrm>
            <a:off x="3405352" y="3767959"/>
            <a:ext cx="2446973" cy="57544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05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Browsing Dataset Files with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38F4D-CFF7-456D-8109-6CA0933265FE}"/>
              </a:ext>
            </a:extLst>
          </p:cNvPr>
          <p:cNvSpPr txBox="1"/>
          <p:nvPr/>
        </p:nvSpPr>
        <p:spPr>
          <a:xfrm>
            <a:off x="6228603" y="1623632"/>
            <a:ext cx="4700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Search for MSV000085618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8F51F9-997A-4429-81E5-47B0A6507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03" y="1389466"/>
            <a:ext cx="5353797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7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Browsing Dataset Files with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38F4D-CFF7-456D-8109-6CA0933265FE}"/>
              </a:ext>
            </a:extLst>
          </p:cNvPr>
          <p:cNvSpPr txBox="1"/>
          <p:nvPr/>
        </p:nvSpPr>
        <p:spPr>
          <a:xfrm>
            <a:off x="3532700" y="1254300"/>
            <a:ext cx="4700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Browse Dataset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82B74-0C38-455A-AB24-858A7AE5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094"/>
            <a:ext cx="9144000" cy="30598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BBB058-C2E6-4976-B7DF-EEB056245B1B}"/>
              </a:ext>
            </a:extLst>
          </p:cNvPr>
          <p:cNvSpPr/>
          <p:nvPr/>
        </p:nvSpPr>
        <p:spPr>
          <a:xfrm>
            <a:off x="3925614" y="3429000"/>
            <a:ext cx="2446973" cy="40990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18 - LCMS Dashboard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76"/>
          <a:stretch/>
        </p:blipFill>
        <p:spPr>
          <a:xfrm>
            <a:off x="80211" y="789907"/>
            <a:ext cx="8137482" cy="59315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93495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GNPS Workflows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23429" y="5592065"/>
            <a:ext cx="1259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MASST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3"/>
            <a:endCxn id="11" idx="0"/>
          </p:cNvCxnSpPr>
          <p:nvPr/>
        </p:nvCxnSpPr>
        <p:spPr>
          <a:xfrm>
            <a:off x="5290434" y="3146016"/>
            <a:ext cx="308537" cy="514821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1434353" y="2162450"/>
            <a:ext cx="5589093" cy="3429615"/>
            <a:chOff x="1434353" y="2162450"/>
            <a:chExt cx="5589093" cy="3429615"/>
          </a:xfrm>
        </p:grpSpPr>
        <p:sp>
          <p:nvSpPr>
            <p:cNvPr id="8" name="TextBox 7"/>
            <p:cNvSpPr txBox="1"/>
            <p:nvPr/>
          </p:nvSpPr>
          <p:spPr>
            <a:xfrm>
              <a:off x="1434353" y="3920564"/>
              <a:ext cx="1758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76564" y="2162450"/>
              <a:ext cx="12595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Classic MN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30893" y="2822850"/>
              <a:ext cx="1259541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Feature Finding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69200" y="3660837"/>
              <a:ext cx="12595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FBMN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8" idx="3"/>
              <a:endCxn id="9" idx="1"/>
            </p:cNvCxnSpPr>
            <p:nvPr/>
          </p:nvCxnSpPr>
          <p:spPr>
            <a:xfrm flipV="1">
              <a:off x="3192600" y="2347116"/>
              <a:ext cx="1683964" cy="1758114"/>
            </a:xfrm>
            <a:prstGeom prst="bentConnector3">
              <a:avLst>
                <a:gd name="adj1" fmla="val 23027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6019800" y="4030169"/>
              <a:ext cx="7471" cy="15618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9" idx="3"/>
            </p:cNvCxnSpPr>
            <p:nvPr/>
          </p:nvCxnSpPr>
          <p:spPr>
            <a:xfrm>
              <a:off x="6136105" y="2347116"/>
              <a:ext cx="887341" cy="3244949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18"/>
            <p:cNvCxnSpPr>
              <a:stCxn id="8" idx="3"/>
              <a:endCxn id="10" idx="1"/>
            </p:cNvCxnSpPr>
            <p:nvPr/>
          </p:nvCxnSpPr>
          <p:spPr>
            <a:xfrm flipV="1">
              <a:off x="3192600" y="3146016"/>
              <a:ext cx="838293" cy="959214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540025" y="4289896"/>
            <a:ext cx="1376274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Dashboard</a:t>
            </a:r>
            <a:endParaRPr lang="en-US" dirty="0"/>
          </a:p>
        </p:txBody>
      </p:sp>
      <p:cxnSp>
        <p:nvCxnSpPr>
          <p:cNvPr id="46" name="Straight Arrow Connector 18"/>
          <p:cNvCxnSpPr>
            <a:stCxn id="8" idx="3"/>
            <a:endCxn id="45" idx="1"/>
          </p:cNvCxnSpPr>
          <p:nvPr/>
        </p:nvCxnSpPr>
        <p:spPr>
          <a:xfrm>
            <a:off x="3192600" y="4105230"/>
            <a:ext cx="347425" cy="369332"/>
          </a:xfrm>
          <a:prstGeom prst="bentConnector3">
            <a:avLst>
              <a:gd name="adj1" fmla="val 27637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5400000">
            <a:off x="3327628" y="2739944"/>
            <a:ext cx="1935790" cy="1150135"/>
          </a:xfrm>
          <a:prstGeom prst="bentConnector3">
            <a:avLst>
              <a:gd name="adj1" fmla="val -633"/>
            </a:avLst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1" idx="3"/>
            <a:endCxn id="45" idx="3"/>
          </p:cNvCxnSpPr>
          <p:nvPr/>
        </p:nvCxnSpPr>
        <p:spPr>
          <a:xfrm flipH="1">
            <a:off x="4916299" y="3845503"/>
            <a:ext cx="1312442" cy="629059"/>
          </a:xfrm>
          <a:prstGeom prst="bentConnector3">
            <a:avLst>
              <a:gd name="adj1" fmla="val -17418"/>
            </a:avLst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endCxn id="45" idx="2"/>
          </p:cNvCxnSpPr>
          <p:nvPr/>
        </p:nvCxnSpPr>
        <p:spPr>
          <a:xfrm rot="10800000">
            <a:off x="4228162" y="4659229"/>
            <a:ext cx="1682806" cy="1117505"/>
          </a:xfrm>
          <a:prstGeom prst="bentConnector2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/>
          <a:srcRect l="50528" t="57970" r="29416" b="24811"/>
          <a:stretch/>
        </p:blipFill>
        <p:spPr>
          <a:xfrm>
            <a:off x="616134" y="4885096"/>
            <a:ext cx="3269348" cy="1578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0" name="Group 99"/>
          <p:cNvGrpSpPr/>
          <p:nvPr/>
        </p:nvGrpSpPr>
        <p:grpSpPr>
          <a:xfrm>
            <a:off x="200469" y="920434"/>
            <a:ext cx="8017224" cy="1163460"/>
            <a:chOff x="-13457482" y="-1187355"/>
            <a:chExt cx="12120001" cy="1758855"/>
          </a:xfrm>
        </p:grpSpPr>
        <p:sp>
          <p:nvSpPr>
            <p:cNvPr id="99" name="Rectangle 98"/>
            <p:cNvSpPr/>
            <p:nvPr/>
          </p:nvSpPr>
          <p:spPr>
            <a:xfrm>
              <a:off x="-13457482" y="-1187355"/>
              <a:ext cx="12120001" cy="175885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389242" y="-1085850"/>
              <a:ext cx="11868150" cy="74295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22559" y="-274224"/>
              <a:ext cx="3219450" cy="32385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430186" y="168782"/>
              <a:ext cx="11763375" cy="36195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7"/>
            <a:srcRect l="944" t="701" r="1"/>
            <a:stretch/>
          </p:blipFill>
          <p:spPr>
            <a:xfrm>
              <a:off x="-13402102" y="-286604"/>
              <a:ext cx="5812019" cy="359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8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E1C5548-FE27-48E3-837E-CA64C3E9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300"/>
            <a:ext cx="9144000" cy="4528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Browsing Dataset Files with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38F4D-CFF7-456D-8109-6CA0933265FE}"/>
              </a:ext>
            </a:extLst>
          </p:cNvPr>
          <p:cNvSpPr txBox="1"/>
          <p:nvPr/>
        </p:nvSpPr>
        <p:spPr>
          <a:xfrm>
            <a:off x="4045080" y="1417638"/>
            <a:ext cx="4700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Select MASSIVE Metadata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BBB058-C2E6-4976-B7DF-EEB056245B1B}"/>
              </a:ext>
            </a:extLst>
          </p:cNvPr>
          <p:cNvSpPr/>
          <p:nvPr/>
        </p:nvSpPr>
        <p:spPr>
          <a:xfrm>
            <a:off x="299545" y="3145586"/>
            <a:ext cx="3350172" cy="40990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FFDF23-8DF6-4FBD-92CC-B90125D18096}"/>
              </a:ext>
            </a:extLst>
          </p:cNvPr>
          <p:cNvSpPr txBox="1"/>
          <p:nvPr/>
        </p:nvSpPr>
        <p:spPr>
          <a:xfrm>
            <a:off x="299545" y="606184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54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71478D-D924-4E33-9392-88259088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769"/>
            <a:ext cx="9144000" cy="240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Browsing Dataset Files with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38F4D-CFF7-456D-8109-6CA0933265FE}"/>
              </a:ext>
            </a:extLst>
          </p:cNvPr>
          <p:cNvSpPr txBox="1"/>
          <p:nvPr/>
        </p:nvSpPr>
        <p:spPr>
          <a:xfrm>
            <a:off x="4045080" y="1417638"/>
            <a:ext cx="4700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Selecting Cultures vs Co-Cultures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BBB058-C2E6-4976-B7DF-EEB056245B1B}"/>
              </a:ext>
            </a:extLst>
          </p:cNvPr>
          <p:cNvSpPr/>
          <p:nvPr/>
        </p:nvSpPr>
        <p:spPr>
          <a:xfrm>
            <a:off x="7449207" y="2695108"/>
            <a:ext cx="1143000" cy="40990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1335E4-89EF-40E1-A1B5-8D81E9C0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752990"/>
            <a:ext cx="9143999" cy="31191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84BB6D-27FC-480E-A3FC-03CC57DAF839}"/>
              </a:ext>
            </a:extLst>
          </p:cNvPr>
          <p:cNvSpPr/>
          <p:nvPr/>
        </p:nvSpPr>
        <p:spPr>
          <a:xfrm>
            <a:off x="7583214" y="4744553"/>
            <a:ext cx="1418896" cy="40990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34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8D6D4-133F-4C7E-8803-8DBB8D2C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4" y="2592169"/>
            <a:ext cx="6525536" cy="1924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Browsing Dataset Files with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38F4D-CFF7-456D-8109-6CA0933265FE}"/>
              </a:ext>
            </a:extLst>
          </p:cNvPr>
          <p:cNvSpPr txBox="1"/>
          <p:nvPr/>
        </p:nvSpPr>
        <p:spPr>
          <a:xfrm>
            <a:off x="4045080" y="1417638"/>
            <a:ext cx="4700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Lets go view 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BBB058-C2E6-4976-B7DF-EEB056245B1B}"/>
              </a:ext>
            </a:extLst>
          </p:cNvPr>
          <p:cNvSpPr/>
          <p:nvPr/>
        </p:nvSpPr>
        <p:spPr>
          <a:xfrm>
            <a:off x="2112578" y="3127864"/>
            <a:ext cx="3105807" cy="4989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4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Viewing Files in GNPS Dashboard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38F4D-CFF7-456D-8109-6CA0933265FE}"/>
              </a:ext>
            </a:extLst>
          </p:cNvPr>
          <p:cNvSpPr txBox="1"/>
          <p:nvPr/>
        </p:nvSpPr>
        <p:spPr>
          <a:xfrm>
            <a:off x="4045080" y="1417638"/>
            <a:ext cx="4700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Viewing two groups of samples - </a:t>
            </a:r>
            <a:r>
              <a:rPr lang="en-US" b="1" dirty="0">
                <a:hlinkClick r:id="rId2"/>
              </a:rPr>
              <a:t>Link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6E292-8894-4FBB-9933-242AADAD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1" y="1822622"/>
            <a:ext cx="7338848" cy="2578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FF8817-7285-4F4A-BA5A-B8C08857E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51" y="4539978"/>
            <a:ext cx="2588172" cy="141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2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Browsing Dataset Files with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38F4D-CFF7-456D-8109-6CA0933265FE}"/>
              </a:ext>
            </a:extLst>
          </p:cNvPr>
          <p:cNvSpPr txBox="1"/>
          <p:nvPr/>
        </p:nvSpPr>
        <p:spPr>
          <a:xfrm>
            <a:off x="4443664" y="1890686"/>
            <a:ext cx="4700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Enter the XIC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CA2C7-F449-4FB4-9A54-7237B7453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07"/>
          <a:stretch/>
        </p:blipFill>
        <p:spPr>
          <a:xfrm>
            <a:off x="0" y="1267534"/>
            <a:ext cx="9144000" cy="623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3C94EF-A55E-45F4-8378-71990E1DFAA8}"/>
              </a:ext>
            </a:extLst>
          </p:cNvPr>
          <p:cNvSpPr/>
          <p:nvPr/>
        </p:nvSpPr>
        <p:spPr>
          <a:xfrm>
            <a:off x="1466193" y="1267534"/>
            <a:ext cx="7520152" cy="4989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64662-5704-4CCC-9D05-09F38E31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2" y="1890686"/>
            <a:ext cx="4105848" cy="2029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F60336-3A9B-41E3-A37A-431D0A979168}"/>
              </a:ext>
            </a:extLst>
          </p:cNvPr>
          <p:cNvSpPr txBox="1"/>
          <p:nvPr/>
        </p:nvSpPr>
        <p:spPr>
          <a:xfrm>
            <a:off x="4443664" y="4040017"/>
            <a:ext cx="4700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Group by m/z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5A2ACB-F71A-43C9-8E0D-F78026AC0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09" t="8218" b="22823"/>
          <a:stretch/>
        </p:blipFill>
        <p:spPr>
          <a:xfrm>
            <a:off x="106952" y="4043978"/>
            <a:ext cx="3993913" cy="2312372"/>
          </a:xfrm>
          <a:prstGeom prst="rect">
            <a:avLst/>
          </a:prstGeom>
        </p:spPr>
      </p:pic>
      <p:pic>
        <p:nvPicPr>
          <p:cNvPr id="18" name="Picture 1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4AFDD644-8F88-474A-ABD6-A01FD6E05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283" y="4461747"/>
            <a:ext cx="4572000" cy="1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9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Browsing Dataset Files with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CA2C7-F449-4FB4-9A54-7237B7453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07"/>
          <a:stretch/>
        </p:blipFill>
        <p:spPr>
          <a:xfrm>
            <a:off x="0" y="1267534"/>
            <a:ext cx="9144000" cy="623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3C94EF-A55E-45F4-8378-71990E1DFAA8}"/>
              </a:ext>
            </a:extLst>
          </p:cNvPr>
          <p:cNvSpPr/>
          <p:nvPr/>
        </p:nvSpPr>
        <p:spPr>
          <a:xfrm>
            <a:off x="1466193" y="1267534"/>
            <a:ext cx="7520152" cy="4989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4AFDD644-8F88-474A-ABD6-A01FD6E0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41" y="1766502"/>
            <a:ext cx="8569904" cy="2859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D9A59-196E-4742-BE8F-60F584E0B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5" y="4568863"/>
            <a:ext cx="5239481" cy="6287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42554-A6CB-43C7-8B23-BD8C0B1A6F6D}"/>
              </a:ext>
            </a:extLst>
          </p:cNvPr>
          <p:cNvSpPr txBox="1"/>
          <p:nvPr/>
        </p:nvSpPr>
        <p:spPr>
          <a:xfrm>
            <a:off x="5626078" y="4698566"/>
            <a:ext cx="4700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Set the XIC Integration Limits</a:t>
            </a:r>
          </a:p>
        </p:txBody>
      </p:sp>
    </p:spTree>
    <p:extLst>
      <p:ext uri="{BB962C8B-B14F-4D97-AF65-F5344CB8AC3E}">
        <p14:creationId xmlns:p14="http://schemas.microsoft.com/office/powerpoint/2010/main" val="4007920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Browsing Dataset Files with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CA2C7-F449-4FB4-9A54-7237B7453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07"/>
          <a:stretch/>
        </p:blipFill>
        <p:spPr>
          <a:xfrm>
            <a:off x="0" y="1267534"/>
            <a:ext cx="9144000" cy="623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3C94EF-A55E-45F4-8378-71990E1DFAA8}"/>
              </a:ext>
            </a:extLst>
          </p:cNvPr>
          <p:cNvSpPr/>
          <p:nvPr/>
        </p:nvSpPr>
        <p:spPr>
          <a:xfrm>
            <a:off x="1466193" y="1267534"/>
            <a:ext cx="7520152" cy="4989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D9A59-196E-4742-BE8F-60F584E0B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37612"/>
            <a:ext cx="5239481" cy="6287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42554-A6CB-43C7-8B23-BD8C0B1A6F6D}"/>
              </a:ext>
            </a:extLst>
          </p:cNvPr>
          <p:cNvSpPr txBox="1"/>
          <p:nvPr/>
        </p:nvSpPr>
        <p:spPr>
          <a:xfrm>
            <a:off x="5468423" y="4967315"/>
            <a:ext cx="4700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Set the XIC Integration Limits</a:t>
            </a: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FDD393A7-1CAA-42E0-93D1-E20F940F8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5" y="1834207"/>
            <a:ext cx="9144000" cy="30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Browsing Dataset Files with Metadata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CA2C7-F449-4FB4-9A54-7237B7453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07"/>
          <a:stretch/>
        </p:blipFill>
        <p:spPr>
          <a:xfrm>
            <a:off x="0" y="1267534"/>
            <a:ext cx="9144000" cy="623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3C94EF-A55E-45F4-8378-71990E1DFAA8}"/>
              </a:ext>
            </a:extLst>
          </p:cNvPr>
          <p:cNvSpPr/>
          <p:nvPr/>
        </p:nvSpPr>
        <p:spPr>
          <a:xfrm>
            <a:off x="1466193" y="1267534"/>
            <a:ext cx="7520152" cy="4989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FDD393A7-1CAA-42E0-93D1-E20F940F8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" y="1834207"/>
            <a:ext cx="9144000" cy="3050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BF906A-74BA-4EE7-A61E-F1D773488C47}"/>
              </a:ext>
            </a:extLst>
          </p:cNvPr>
          <p:cNvSpPr txBox="1"/>
          <p:nvPr/>
        </p:nvSpPr>
        <p:spPr>
          <a:xfrm>
            <a:off x="291662" y="4884749"/>
            <a:ext cx="893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in mono cultures of streptomyces as well as co-cultures. Consistent within manuscript!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6D1EF-C610-4660-AB2A-A9C0D19E5014}"/>
              </a:ext>
            </a:extLst>
          </p:cNvPr>
          <p:cNvSpPr txBox="1"/>
          <p:nvPr/>
        </p:nvSpPr>
        <p:spPr>
          <a:xfrm>
            <a:off x="291662" y="5305838"/>
            <a:ext cx="469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4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02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28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0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6949" y="-418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Interactively Exploring LCMS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pic>
        <p:nvPicPr>
          <p:cNvPr id="17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B34A411E-625F-4CA6-9259-55A6768F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2387600"/>
            <a:ext cx="2235200" cy="2235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F62DA6-CC28-4E73-B99A-0AEA47C069F3}"/>
              </a:ext>
            </a:extLst>
          </p:cNvPr>
          <p:cNvSpPr txBox="1"/>
          <p:nvPr/>
        </p:nvSpPr>
        <p:spPr>
          <a:xfrm>
            <a:off x="196698" y="2106234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LC/MS Mass Spec File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C3C0FFF-7618-4D9E-A266-D49C0C2EE1DF}"/>
              </a:ext>
            </a:extLst>
          </p:cNvPr>
          <p:cNvSpPr/>
          <p:nvPr/>
        </p:nvSpPr>
        <p:spPr>
          <a:xfrm>
            <a:off x="2270277" y="2863334"/>
            <a:ext cx="1085850" cy="482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A04412-2155-41EC-AD39-32947FDF7875}"/>
              </a:ext>
            </a:extLst>
          </p:cNvPr>
          <p:cNvSpPr txBox="1"/>
          <p:nvPr/>
        </p:nvSpPr>
        <p:spPr>
          <a:xfrm>
            <a:off x="2313898" y="3414125"/>
            <a:ext cx="99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71D8D2-7AD8-44D1-AD30-B559790E7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007" y="1417638"/>
            <a:ext cx="5048643" cy="4468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59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4695" y="14344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Selecting Data from GNPS Jobs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075637-73E7-4543-A17D-435FC64E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138861"/>
            <a:ext cx="4514850" cy="1253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FF1188-EFFB-4C3B-8030-9C41963B9DE1}"/>
              </a:ext>
            </a:extLst>
          </p:cNvPr>
          <p:cNvSpPr txBox="1"/>
          <p:nvPr/>
        </p:nvSpPr>
        <p:spPr>
          <a:xfrm>
            <a:off x="222250" y="1769529"/>
            <a:ext cx="469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Classical Molecular Networking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34B3E-5B33-4989-9283-8FA05E647B2D}"/>
              </a:ext>
            </a:extLst>
          </p:cNvPr>
          <p:cNvSpPr txBox="1"/>
          <p:nvPr/>
        </p:nvSpPr>
        <p:spPr>
          <a:xfrm>
            <a:off x="222250" y="3630079"/>
            <a:ext cx="469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FBMN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17C76-4D22-4DE0-89D7-49211BF19829}"/>
              </a:ext>
            </a:extLst>
          </p:cNvPr>
          <p:cNvSpPr txBox="1"/>
          <p:nvPr/>
        </p:nvSpPr>
        <p:spPr>
          <a:xfrm>
            <a:off x="4737100" y="2539524"/>
            <a:ext cx="469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Example Link</a:t>
            </a:r>
            <a:endParaRPr lang="en-US" dirty="0"/>
          </a:p>
        </p:txBody>
      </p:sp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772E50-051C-4D5D-ABAA-7CD23EDA0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3992031"/>
            <a:ext cx="4525264" cy="14542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4747514" y="4540181"/>
            <a:ext cx="4718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Example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5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18 - LCMS Dashboard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 txBox="1">
            <a:spLocks/>
          </p:cNvSpPr>
          <p:nvPr/>
        </p:nvSpPr>
        <p:spPr>
          <a:xfrm>
            <a:off x="-22181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Selecting Data from Classic MN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0577" r="36719" b="11412"/>
          <a:stretch/>
        </p:blipFill>
        <p:spPr>
          <a:xfrm>
            <a:off x="0" y="1515813"/>
            <a:ext cx="9099937" cy="46924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54607" y="3768850"/>
            <a:ext cx="876762" cy="177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2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in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AAC6FBC-4EE4-4D5E-9803-2A4148D4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8" y="1290555"/>
            <a:ext cx="5401928" cy="4781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53BDC-7879-43C4-BFA0-008F0C87058E}"/>
              </a:ext>
            </a:extLst>
          </p:cNvPr>
          <p:cNvSpPr txBox="1"/>
          <p:nvPr/>
        </p:nvSpPr>
        <p:spPr>
          <a:xfrm>
            <a:off x="0" y="15875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797FA-A536-4B47-9FA3-B8DC04A1F9AB}"/>
              </a:ext>
            </a:extLst>
          </p:cNvPr>
          <p:cNvSpPr txBox="1"/>
          <p:nvPr/>
        </p:nvSpPr>
        <p:spPr>
          <a:xfrm>
            <a:off x="2641721" y="155523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3FE15-7BFE-4797-8240-547F2DA22410}"/>
              </a:ext>
            </a:extLst>
          </p:cNvPr>
          <p:cNvSpPr txBox="1"/>
          <p:nvPr/>
        </p:nvSpPr>
        <p:spPr>
          <a:xfrm>
            <a:off x="-59243" y="27426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BB964-A68D-4F41-9667-22655AB0241D}"/>
              </a:ext>
            </a:extLst>
          </p:cNvPr>
          <p:cNvSpPr txBox="1"/>
          <p:nvPr/>
        </p:nvSpPr>
        <p:spPr>
          <a:xfrm>
            <a:off x="-59243" y="40380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670DC-F9DC-4B95-B5D8-9CD61281AFE8}"/>
              </a:ext>
            </a:extLst>
          </p:cNvPr>
          <p:cNvSpPr txBox="1"/>
          <p:nvPr/>
        </p:nvSpPr>
        <p:spPr>
          <a:xfrm>
            <a:off x="2831562" y="26791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6E9227-A26C-4DEA-8778-2BFA660B8697}"/>
              </a:ext>
            </a:extLst>
          </p:cNvPr>
          <p:cNvSpPr txBox="1"/>
          <p:nvPr/>
        </p:nvSpPr>
        <p:spPr>
          <a:xfrm>
            <a:off x="2704562" y="38581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C35679-4935-422E-BB00-8FBCDB1F4711}"/>
              </a:ext>
            </a:extLst>
          </p:cNvPr>
          <p:cNvSpPr txBox="1"/>
          <p:nvPr/>
        </p:nvSpPr>
        <p:spPr>
          <a:xfrm>
            <a:off x="5781610" y="1910686"/>
            <a:ext cx="32699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Data Selection</a:t>
            </a:r>
          </a:p>
          <a:p>
            <a:pPr marL="342900" indent="-342900">
              <a:buAutoNum type="arabicPeriod"/>
            </a:pPr>
            <a:r>
              <a:rPr lang="en-US" dirty="0"/>
              <a:t>XIC Plotting Options</a:t>
            </a:r>
          </a:p>
          <a:p>
            <a:pPr marL="342900" indent="-342900">
              <a:buAutoNum type="arabicPeriod"/>
            </a:pPr>
            <a:r>
              <a:rPr lang="en-US" dirty="0"/>
              <a:t>2D LCMS Heat Map</a:t>
            </a:r>
          </a:p>
          <a:p>
            <a:pPr marL="342900" indent="-342900">
              <a:buAutoNum type="arabicPeriod"/>
            </a:pPr>
            <a:r>
              <a:rPr lang="en-US" dirty="0"/>
              <a:t>TIC Plot</a:t>
            </a:r>
          </a:p>
          <a:p>
            <a:pPr marL="342900" indent="-342900">
              <a:buAutoNum type="arabicPeriod"/>
            </a:pPr>
            <a:r>
              <a:rPr lang="en-US" dirty="0"/>
              <a:t>XIC Plots/MS2 Plots</a:t>
            </a:r>
          </a:p>
          <a:p>
            <a:pPr marL="342900" indent="-342900">
              <a:buAutoNum type="arabicPeriod"/>
            </a:pPr>
            <a:r>
              <a:rPr lang="en-US" dirty="0"/>
              <a:t>XIC Integration Results/Boxes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6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55558" y="-9786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XIC on Multiple m/z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0DE00-2329-4C4C-B055-0EEE6AFD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6179"/>
            <a:ext cx="9144000" cy="305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6DCBD-A595-42E6-A153-49A6157CE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9" y="1323268"/>
            <a:ext cx="373432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16" y="-4011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XIC Comparison on Multiple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2C66-84B8-489E-A996-AB9CB1E2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290013"/>
            <a:ext cx="5418007" cy="1415087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66392B-8651-44BA-BF92-50CBF87A5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8" y="2835275"/>
            <a:ext cx="1941481" cy="3886200"/>
          </a:xfrm>
          <a:prstGeom prst="rect">
            <a:avLst/>
          </a:prstGeom>
        </p:spPr>
      </p:pic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9BBF2583-2CBB-436B-B865-F1CAFD042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298" y="2790826"/>
            <a:ext cx="5072591" cy="169227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35965C9-903F-4C3E-8594-6F828D84A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650" y="4568826"/>
            <a:ext cx="3765550" cy="141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18 - LCMS Dashboard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 txBox="1">
            <a:spLocks/>
          </p:cNvSpPr>
          <p:nvPr/>
        </p:nvSpPr>
        <p:spPr>
          <a:xfrm>
            <a:off x="-609600" y="-1815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FBMN through Dashboard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96" y="1256654"/>
            <a:ext cx="6817894" cy="50996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56485" y="1861635"/>
            <a:ext cx="1447801" cy="177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" y="2558353"/>
            <a:ext cx="9144000" cy="1622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58" y="4221430"/>
            <a:ext cx="8289758" cy="263657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12104" y="3696931"/>
            <a:ext cx="2430380" cy="339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9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556</Words>
  <Application>Microsoft Office PowerPoint</Application>
  <PresentationFormat>On-screen Show (4:3)</PresentationFormat>
  <Paragraphs>145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Source Sans Pro</vt:lpstr>
      <vt:lpstr>Office Theme</vt:lpstr>
      <vt:lpstr>PowerPoint Presentation</vt:lpstr>
      <vt:lpstr>GNPS Workflows</vt:lpstr>
      <vt:lpstr>Interactively Exploring LCMS Data</vt:lpstr>
      <vt:lpstr>Selecting Data from GNPS Jobs</vt:lpstr>
      <vt:lpstr>PowerPoint Presentation</vt:lpstr>
      <vt:lpstr>Visualizing in Interface</vt:lpstr>
      <vt:lpstr>XIC on Multiple m/z</vt:lpstr>
      <vt:lpstr>XIC Comparison on Multiple Files</vt:lpstr>
      <vt:lpstr>PowerPoint Presentation</vt:lpstr>
      <vt:lpstr>PowerPoint Presentation</vt:lpstr>
      <vt:lpstr>PowerPoint Presentation</vt:lpstr>
      <vt:lpstr>Inspecting Feature Finding Results from FBMN</vt:lpstr>
      <vt:lpstr>Inspecting Feature Finding Results from FBMN</vt:lpstr>
      <vt:lpstr>Validating Publications Results</vt:lpstr>
      <vt:lpstr>Validating Publications Results</vt:lpstr>
      <vt:lpstr>Validating Publications Results</vt:lpstr>
      <vt:lpstr>Browsing Dataset Files with Metadata</vt:lpstr>
      <vt:lpstr>Browsing Dataset Files with Metadata</vt:lpstr>
      <vt:lpstr>Browsing Dataset Files with Metadata</vt:lpstr>
      <vt:lpstr>Browsing Dataset Files with Metadata</vt:lpstr>
      <vt:lpstr>Browsing Dataset Files with Metadata</vt:lpstr>
      <vt:lpstr>Browsing Dataset Files with Metadata</vt:lpstr>
      <vt:lpstr>Viewing Files in GNPS Dashboard</vt:lpstr>
      <vt:lpstr>Browsing Dataset Files with Metadata</vt:lpstr>
      <vt:lpstr>Browsing Dataset Files with Metadata</vt:lpstr>
      <vt:lpstr>Browsing Dataset Files with Metadata</vt:lpstr>
      <vt:lpstr>Browsing Dataset Files with Metadata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Daniel Petras</cp:lastModifiedBy>
  <cp:revision>558</cp:revision>
  <dcterms:created xsi:type="dcterms:W3CDTF">2016-06-07T18:04:52Z</dcterms:created>
  <dcterms:modified xsi:type="dcterms:W3CDTF">2021-02-17T01:21:43Z</dcterms:modified>
</cp:coreProperties>
</file>